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7"/>
  </p:notesMasterIdLst>
  <p:handoutMasterIdLst>
    <p:handoutMasterId r:id="rId18"/>
  </p:handoutMasterIdLst>
  <p:sldIdLst>
    <p:sldId id="360" r:id="rId2"/>
    <p:sldId id="362" r:id="rId3"/>
    <p:sldId id="355" r:id="rId4"/>
    <p:sldId id="400" r:id="rId5"/>
    <p:sldId id="379" r:id="rId6"/>
    <p:sldId id="384" r:id="rId7"/>
    <p:sldId id="382" r:id="rId8"/>
    <p:sldId id="381" r:id="rId9"/>
    <p:sldId id="383" r:id="rId10"/>
    <p:sldId id="391" r:id="rId11"/>
    <p:sldId id="378" r:id="rId12"/>
    <p:sldId id="401" r:id="rId13"/>
    <p:sldId id="385" r:id="rId14"/>
    <p:sldId id="404" r:id="rId15"/>
    <p:sldId id="390" r:id="rId16"/>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382"/>
            <p14:sldId id="381"/>
            <p14:sldId id="383"/>
            <p14:sldId id="391"/>
            <p14:sldId id="378"/>
            <p14:sldId id="401"/>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26" autoAdjust="0"/>
  </p:normalViewPr>
  <p:slideViewPr>
    <p:cSldViewPr snapToGrid="0">
      <p:cViewPr varScale="1">
        <p:scale>
          <a:sx n="65" d="100"/>
          <a:sy n="65" d="100"/>
        </p:scale>
        <p:origin x="1334" y="19"/>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4/29/2022</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err="1">
                <a:solidFill>
                  <a:srgbClr val="000000"/>
                </a:solidFill>
                <a:effectLst/>
                <a:latin typeface="Arial"/>
                <a:ea typeface="Arial"/>
                <a:cs typeface="Arial"/>
                <a:sym typeface="Arial"/>
              </a:rPr>
              <a:t>DataOps</a:t>
            </a:r>
            <a:r>
              <a:rPr lang="en-US" sz="1100" b="0" i="0" u="none" strike="noStrike" cap="none">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a:p>
        </p:txBody>
      </p:sp>
    </p:spTree>
    <p:extLst>
      <p:ext uri="{BB962C8B-B14F-4D97-AF65-F5344CB8AC3E}">
        <p14:creationId xmlns:p14="http://schemas.microsoft.com/office/powerpoint/2010/main" val="115403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indent="0">
              <a:buNone/>
            </a:pPr>
            <a:r>
              <a:rPr lang="en" dirty="0"/>
              <a:t>And this is me, Amrom Obstfeld MD, PhD, I am the Medical Director of the Division of Pathology Informatics at Children’s Hospital of Philadelphia. In</a:t>
            </a:r>
            <a:r>
              <a:rPr lang="en" baseline="0" dirty="0"/>
              <a:t> this role </a:t>
            </a:r>
            <a:r>
              <a:rPr lang="en-US" baseline="0" dirty="0"/>
              <a:t>I </a:t>
            </a:r>
            <a:r>
              <a:rPr lang="en" baseline="0" dirty="0"/>
              <a:t>lead </a:t>
            </a:r>
            <a:r>
              <a:rPr lang="en" dirty="0"/>
              <a:t>the development of analytic tools to aid in </a:t>
            </a:r>
            <a:r>
              <a:rPr lang="en" dirty="0">
                <a:solidFill>
                  <a:schemeClr val="dk1"/>
                </a:solidFill>
              </a:rPr>
              <a:t>quality </a:t>
            </a:r>
            <a:r>
              <a:rPr lang="en" dirty="0"/>
              <a:t>management and operation</a:t>
            </a:r>
            <a:r>
              <a:rPr lang="en-US" dirty="0"/>
              <a:t>s</a:t>
            </a:r>
            <a:r>
              <a:rPr lang="en" dirty="0"/>
              <a:t>, interfaces with other groups throughout the hospital on informatics initiatives </a:t>
            </a:r>
            <a:r>
              <a:rPr lang="en-US" dirty="0"/>
              <a:t>and I also </a:t>
            </a:r>
            <a:r>
              <a:rPr lang="en" dirty="0"/>
              <a:t>in design and implement </a:t>
            </a:r>
            <a:r>
              <a:rPr lang="en-US" dirty="0"/>
              <a:t>informatics </a:t>
            </a:r>
            <a:r>
              <a:rPr lang="en" dirty="0"/>
              <a:t>educational experiences for pathology trainees and faculty </a:t>
            </a:r>
            <a:r>
              <a:rPr lang="en" dirty="0">
                <a:solidFill>
                  <a:schemeClr val="dk1"/>
                </a:solidFill>
              </a:rPr>
              <a:t>at the University of Pennsylvania</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4/29/2022</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a:solidFill>
                  <a:schemeClr val="tx1">
                    <a:lumMod val="65000"/>
                    <a:lumOff val="35000"/>
                  </a:schemeClr>
                </a:solidFill>
              </a:rPr>
              <a:t>Amrom Obstfeld MD PhD</a:t>
            </a:r>
            <a:endParaRPr lang="en-US" sz="28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a:solidFill>
                  <a:srgbClr val="005493"/>
                </a:solidFill>
                <a:latin typeface="Arial" panose="020B0604020202020204" pitchFamily="34" charset="0"/>
                <a:ea typeface="Calibri"/>
                <a:cs typeface="Arial" panose="020B0604020202020204" pitchFamily="34" charset="0"/>
                <a:sym typeface="Calibri"/>
              </a:rPr>
              <a:t>Introduce yourself to your breakout roommates</a:t>
            </a:r>
          </a:p>
          <a:p>
            <a:pPr marL="6803"/>
            <a:endParaRPr lang="en-US" sz="360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Practice is key! </a:t>
            </a:r>
            <a:endParaRPr sz="360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15</a:t>
            </a:fld>
            <a:endParaRPr lang="en"/>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1235144712"/>
              </p:ext>
            </p:extLst>
          </p:nvPr>
        </p:nvGraphicFramePr>
        <p:xfrm>
          <a:off x="883579" y="287674"/>
          <a:ext cx="8704268" cy="6138809"/>
        </p:xfrm>
        <a:graphic>
          <a:graphicData uri="http://schemas.openxmlformats.org/drawingml/2006/table">
            <a:tbl>
              <a:tblPr/>
              <a:tblGrid>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1" i="0" u="none" strike="noStrike" dirty="0">
                          <a:solidFill>
                            <a:srgbClr val="0000FF"/>
                          </a:solidFill>
                          <a:effectLst/>
                          <a:latin typeface="Arial"/>
                        </a:rPr>
                        <a:t>Session</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a:rPr>
                        <a:t>Instructor</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a:solidFill>
                            <a:srgbClr val="212121"/>
                          </a:solidFill>
                          <a:effectLst/>
                          <a:latin typeface="Arial"/>
                        </a:rPr>
                        <a:t>Joe Rudolf</a:t>
                      </a:r>
                      <a:endParaRPr lang="en-US"/>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Stephan </a:t>
                      </a:r>
                      <a:r>
                        <a:rPr lang="en-US" sz="1800" b="0" i="0" u="none" strike="noStrike" err="1">
                          <a:solidFill>
                            <a:srgbClr val="212121"/>
                          </a:solidFill>
                          <a:effectLst/>
                          <a:latin typeface="Arial"/>
                        </a:rPr>
                        <a:t>Kadauke</a:t>
                      </a:r>
                      <a:endParaRPr lang="en-US" sz="1800" err="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Transformation  </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Amrom Obstfeld</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 and Summarize</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1500"/>
                        </a:spcAft>
                        <a:buClrTx/>
                        <a:buSzTx/>
                        <a:buFontTx/>
                        <a:buNone/>
                        <a:tabLst/>
                        <a:defRPr/>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a:solidFill>
                  <a:srgbClr val="434343"/>
                </a:solidFill>
              </a:rPr>
              <a:t>Assistant Professor, Department of Pathology, University of Utah Medical School</a:t>
            </a:r>
          </a:p>
          <a:p>
            <a:pPr marL="0" indent="0">
              <a:buClr>
                <a:schemeClr val="dk1"/>
              </a:buClr>
              <a:buSzPts val="1100"/>
              <a:buNone/>
            </a:pPr>
            <a:endParaRPr lang="en-US" sz="1867">
              <a:solidFill>
                <a:srgbClr val="434343"/>
              </a:solidFill>
            </a:endParaRPr>
          </a:p>
          <a:p>
            <a:pPr marL="0" indent="0">
              <a:buClr>
                <a:schemeClr val="dk1"/>
              </a:buClr>
              <a:buSzPts val="1100"/>
              <a:buNone/>
            </a:pPr>
            <a:r>
              <a:rPr lang="en-US" sz="1867">
                <a:solidFill>
                  <a:srgbClr val="434343"/>
                </a:solidFill>
              </a:rPr>
              <a:t>Medical Director, Automated Core Laboratory, ARUP Laboratories</a:t>
            </a:r>
          </a:p>
          <a:p>
            <a:pPr marL="0" indent="0">
              <a:spcBef>
                <a:spcPts val="2133"/>
              </a:spcBef>
              <a:buClr>
                <a:schemeClr val="dk1"/>
              </a:buClr>
              <a:buSzPts val="1100"/>
              <a:buNone/>
            </a:pPr>
            <a:endParaRPr sz="1867">
              <a:solidFill>
                <a:srgbClr val="434343"/>
              </a:solidFill>
            </a:endParaRPr>
          </a:p>
          <a:p>
            <a:pPr marL="0" indent="0">
              <a:spcBef>
                <a:spcPts val="2133"/>
              </a:spcBef>
              <a:spcAft>
                <a:spcPts val="2133"/>
              </a:spcAft>
              <a:buNone/>
            </a:pPr>
            <a:endParaRPr sz="240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05138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a:t>
            </a:r>
            <a:r>
              <a:rPr lang="en" dirty="0">
                <a:solidFill>
                  <a:srgbClr val="434343"/>
                </a:solidFill>
              </a:rPr>
              <a:t>, </a:t>
            </a:r>
            <a:r>
              <a:rPr lang="en" sz="2400" dirty="0">
                <a:solidFill>
                  <a:srgbClr val="434343"/>
                </a:solidFill>
              </a:rPr>
              <a:t>Department of Laboratory Medicine and Pathology</a:t>
            </a:r>
            <a:endParaRPr dirty="0">
              <a:solidFill>
                <a:srgbClr val="434343"/>
              </a:solidFill>
            </a:endParaRPr>
          </a:p>
          <a:p>
            <a:pPr marL="0" indent="0">
              <a:spcBef>
                <a:spcPts val="2133"/>
              </a:spcBef>
              <a:buNone/>
            </a:pPr>
            <a:r>
              <a:rPr lang="en" sz="2400" dirty="0">
                <a:solidFill>
                  <a:srgbClr val="434343"/>
                </a:solidFill>
              </a:rPr>
              <a:t>University of Washington </a:t>
            </a:r>
            <a:r>
              <a:rPr lang="en" dirty="0">
                <a:solidFill>
                  <a:srgbClr val="434343"/>
                </a:solidFill>
              </a:rPr>
              <a:t>School of Medicine</a:t>
            </a:r>
            <a:endParaRPr dirty="0">
              <a:solidFill>
                <a:srgbClr val="434343"/>
              </a:solidFill>
            </a:endParaRPr>
          </a:p>
          <a:p>
            <a:pPr marL="0" indent="0">
              <a:spcBef>
                <a:spcPts val="2133"/>
              </a:spcBef>
              <a:spcAft>
                <a:spcPts val="2133"/>
              </a:spcAft>
              <a:buNone/>
            </a:pPr>
            <a:r>
              <a:rPr lang="en" dirty="0">
                <a:solidFill>
                  <a:srgbClr val="434343"/>
                </a:solidFill>
              </a:rPr>
              <a:t>Associate Medical Director, Laboratory Medicine and Pathology </a:t>
            </a:r>
            <a:r>
              <a:rPr lang="en">
                <a:solidFill>
                  <a:srgbClr val="434343"/>
                </a:solidFill>
              </a:rPr>
              <a:t>Informatics </a:t>
            </a:r>
            <a:endParaRPr lang="en" dirty="0">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17746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Stephan Kadauke</a:t>
            </a:r>
            <a:endParaRPr>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293339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a:solidFill>
                  <a:srgbClr val="434343"/>
                </a:solidFill>
              </a:rPr>
              <a:t>Amrom Obstfeld</a:t>
            </a:r>
            <a:endParaRPr>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a:solidFill>
                  <a:srgbClr val="434343"/>
                </a:solidFill>
              </a:rPr>
              <a:t>Assistant Professor of Clinical Pathology and Laboratory Medicine</a:t>
            </a:r>
            <a:endParaRPr sz="2400">
              <a:solidFill>
                <a:srgbClr val="434343"/>
              </a:solidFill>
            </a:endParaRPr>
          </a:p>
          <a:p>
            <a:pPr marL="0" indent="0">
              <a:spcBef>
                <a:spcPts val="2133"/>
              </a:spcBef>
              <a:buClr>
                <a:schemeClr val="dk1"/>
              </a:buClr>
              <a:buSzPts val="1100"/>
              <a:buNone/>
            </a:pPr>
            <a:r>
              <a:rPr lang="en" sz="2400">
                <a:solidFill>
                  <a:srgbClr val="434343"/>
                </a:solidFill>
              </a:rPr>
              <a:t>University of Pennsylvania Perelman School of Medicine</a:t>
            </a:r>
            <a:endParaRPr sz="2400">
              <a:solidFill>
                <a:srgbClr val="434343"/>
              </a:solidFill>
            </a:endParaRPr>
          </a:p>
          <a:p>
            <a:pPr marL="0" indent="0">
              <a:spcBef>
                <a:spcPts val="2133"/>
              </a:spcBef>
              <a:buClr>
                <a:schemeClr val="dk1"/>
              </a:buClr>
              <a:buSzPts val="1100"/>
              <a:buNone/>
            </a:pPr>
            <a:r>
              <a:rPr lang="en" sz="2400">
                <a:solidFill>
                  <a:srgbClr val="434343"/>
                </a:solidFill>
              </a:rPr>
              <a:t>Director of </a:t>
            </a:r>
            <a:r>
              <a:rPr lang="en-US" sz="2400">
                <a:solidFill>
                  <a:srgbClr val="434343"/>
                </a:solidFill>
              </a:rPr>
              <a:t>Pathology Informatics</a:t>
            </a:r>
            <a:endParaRPr sz="2400">
              <a:solidFill>
                <a:srgbClr val="434343"/>
              </a:solidFill>
            </a:endParaRPr>
          </a:p>
          <a:p>
            <a:pPr marL="0" indent="0">
              <a:spcBef>
                <a:spcPts val="2133"/>
              </a:spcBef>
              <a:buClr>
                <a:schemeClr val="dk1"/>
              </a:buClr>
              <a:buSzPts val="1100"/>
              <a:buNone/>
            </a:pPr>
            <a:r>
              <a:rPr lang="en" sz="2400">
                <a:solidFill>
                  <a:srgbClr val="434343"/>
                </a:solidFill>
              </a:rPr>
              <a:t>Children's Hospital of Philadelphia</a:t>
            </a:r>
            <a:endParaRPr sz="2400">
              <a:solidFill>
                <a:srgbClr val="434343"/>
              </a:solidFill>
            </a:endParaRPr>
          </a:p>
          <a:p>
            <a:pPr marL="0" indent="0">
              <a:spcBef>
                <a:spcPts val="2133"/>
              </a:spcBef>
              <a:spcAft>
                <a:spcPts val="2133"/>
              </a:spcAft>
              <a:buNone/>
            </a:pPr>
            <a:endParaRPr sz="240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1344</Words>
  <Application>Microsoft Office PowerPoint</Application>
  <PresentationFormat>Widescreen</PresentationFormat>
  <Paragraphs>101</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Narrow</vt:lpstr>
      <vt:lpstr>Arial,Sans-Serif</vt:lpstr>
      <vt:lpstr>Calibri</vt:lpstr>
      <vt:lpstr>Courier New</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Joseph Rudolf</vt:lpstr>
      <vt:lpstr>Patrick Mathias</vt:lpstr>
      <vt:lpstr>Stephan Kadauke</vt:lpstr>
      <vt:lpstr>Amrom Obstfeld</vt:lpstr>
      <vt:lpstr>Workshop Workflow</vt:lpstr>
      <vt:lpstr>Sessions</vt:lpstr>
      <vt:lpstr>Workshop Coursebook</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Amrom</cp:lastModifiedBy>
  <cp:revision>56</cp:revision>
  <dcterms:modified xsi:type="dcterms:W3CDTF">2022-04-29T22:35:19Z</dcterms:modified>
</cp:coreProperties>
</file>